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1" r:id="rId2"/>
  </p:sldMasterIdLst>
  <p:notesMasterIdLst>
    <p:notesMasterId r:id="rId14"/>
  </p:notesMasterIdLst>
  <p:sldIdLst>
    <p:sldId id="256" r:id="rId3"/>
    <p:sldId id="257" r:id="rId4"/>
    <p:sldId id="259" r:id="rId5"/>
    <p:sldId id="260" r:id="rId6"/>
    <p:sldId id="268" r:id="rId7"/>
    <p:sldId id="261" r:id="rId8"/>
    <p:sldId id="267" r:id="rId9"/>
    <p:sldId id="265" r:id="rId10"/>
    <p:sldId id="263" r:id="rId11"/>
    <p:sldId id="266" r:id="rId12"/>
    <p:sldId id="264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9B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04"/>
    <p:restoredTop sz="75489" autoAdjust="0"/>
  </p:normalViewPr>
  <p:slideViewPr>
    <p:cSldViewPr snapToGrid="0" snapToObjects="1">
      <p:cViewPr varScale="1">
        <p:scale>
          <a:sx n="55" d="100"/>
          <a:sy n="55" d="100"/>
        </p:scale>
        <p:origin x="1476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087EF-0553-42DF-893A-91C634DE6385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0F0D5-052A-4191-8EA4-C346C2E573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8365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5675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969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653616"/>
            <a:ext cx="9144000" cy="2387600"/>
          </a:xfrm>
        </p:spPr>
        <p:txBody>
          <a:bodyPr anchor="b">
            <a:normAutofit/>
          </a:bodyPr>
          <a:lstStyle>
            <a:lvl1pPr algn="ctr">
              <a:defRPr sz="72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133291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80029" y="5296636"/>
            <a:ext cx="3252987" cy="92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796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0846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1085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3137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36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900000">
            <a:off x="8745415" y="3750408"/>
            <a:ext cx="3680069" cy="368006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1pPr>
            <a:lvl2pPr marL="6858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2pPr>
            <a:lvl3pPr marL="11430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3pPr>
            <a:lvl4pPr marL="16002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4pPr>
            <a:lvl5pPr marL="20574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Kenniskiem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Hoofdstuk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2743200" cy="365125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 smtClean="0"/>
              <a:t>Titel Kenniskiem</a:t>
            </a:r>
            <a:endParaRPr lang="nl-NL" dirty="0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 smtClean="0"/>
              <a:t>Titel hoofdstuk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6814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122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620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747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3070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713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7770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334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BFA54-F40C-8041-B70B-973F0B56D9B8}" type="datetimeFigureOut">
              <a:rPr lang="nl-NL" smtClean="0"/>
              <a:t>10-9-2018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12C79-C462-234E-A35C-93AED18ADB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124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C2C0E-B441-429A-A2E5-A434B4231498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045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ontwikkelcentrum.nl/provisioning/video/OC-33019-2-1d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653616"/>
            <a:ext cx="9144000" cy="187187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Module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err="1" smtClean="0"/>
              <a:t>Voeding</a:t>
            </a:r>
            <a:endParaRPr lang="nl-NL" sz="48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2828491"/>
            <a:ext cx="9144000" cy="165576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800" dirty="0" err="1" smtClean="0"/>
              <a:t>Hoofdstuk</a:t>
            </a:r>
            <a:r>
              <a:rPr lang="en-US" sz="2800" dirty="0" smtClean="0"/>
              <a:t> 2</a:t>
            </a:r>
          </a:p>
          <a:p>
            <a:r>
              <a:rPr lang="en-US" sz="3600" b="1" dirty="0" err="1" smtClean="0"/>
              <a:t>Voersoorten</a:t>
            </a:r>
            <a:r>
              <a:rPr lang="en-US" sz="3600" b="1" dirty="0" smtClean="0"/>
              <a:t> </a:t>
            </a:r>
            <a:endParaRPr lang="nl-NL" sz="3600" b="1" dirty="0"/>
          </a:p>
        </p:txBody>
      </p:sp>
    </p:spTree>
    <p:extLst>
      <p:ext uri="{BB962C8B-B14F-4D97-AF65-F5344CB8AC3E}">
        <p14:creationId xmlns:p14="http://schemas.microsoft.com/office/powerpoint/2010/main" val="195827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2.5 </a:t>
            </a:r>
            <a:r>
              <a:rPr lang="en-US" sz="4000" dirty="0" err="1" smtClean="0"/>
              <a:t>Voeding</a:t>
            </a:r>
            <a:r>
              <a:rPr lang="en-US" sz="4000" dirty="0" smtClean="0"/>
              <a:t> </a:t>
            </a:r>
            <a:r>
              <a:rPr lang="en-US" sz="4000" dirty="0" err="1"/>
              <a:t>vissen</a:t>
            </a:r>
            <a:r>
              <a:rPr lang="en-US" sz="4000" dirty="0"/>
              <a:t> </a:t>
            </a:r>
            <a:r>
              <a:rPr lang="en-US" sz="4000" dirty="0" err="1"/>
              <a:t>en</a:t>
            </a:r>
            <a:r>
              <a:rPr lang="en-US" sz="4000" dirty="0"/>
              <a:t> </a:t>
            </a:r>
            <a:r>
              <a:rPr lang="en-US" sz="4000" dirty="0" err="1" smtClean="0"/>
              <a:t>terrariumdieren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3538" indent="-363538"/>
            <a:r>
              <a:rPr lang="nl-NL" dirty="0"/>
              <a:t>Aandachtspunt voeding </a:t>
            </a:r>
            <a:r>
              <a:rPr lang="nl-NL" dirty="0" smtClean="0"/>
              <a:t>terrariumdieren is de samenstelling: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 smtClean="0"/>
              <a:t>calcium/ fosfor: calciumrijke voeding en/of supplement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/>
              <a:t>v</a:t>
            </a:r>
            <a:r>
              <a:rPr lang="nl-NL" dirty="0" smtClean="0"/>
              <a:t>itamine D: via UV licht en/of supplement</a:t>
            </a:r>
          </a:p>
          <a:p>
            <a:pPr marL="0" indent="0">
              <a:buNone/>
            </a:pPr>
            <a:endParaRPr lang="nl-NL" dirty="0" smtClean="0"/>
          </a:p>
          <a:p>
            <a:pPr marL="363538" indent="-363538"/>
            <a:r>
              <a:rPr lang="nl-NL" dirty="0" smtClean="0"/>
              <a:t>Soorten voeding: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/>
              <a:t>d</a:t>
            </a:r>
            <a:r>
              <a:rPr lang="nl-NL" dirty="0" smtClean="0"/>
              <a:t>roogvoer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/>
              <a:t>b</a:t>
            </a:r>
            <a:r>
              <a:rPr lang="nl-NL" dirty="0" smtClean="0"/>
              <a:t>likvoer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/>
              <a:t>g</a:t>
            </a:r>
            <a:r>
              <a:rPr lang="nl-NL" dirty="0" smtClean="0"/>
              <a:t>roente en fruit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/>
              <a:t>v</a:t>
            </a:r>
            <a:r>
              <a:rPr lang="nl-NL" dirty="0" smtClean="0"/>
              <a:t>oedseldieren 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Voersoorten</a:t>
            </a:r>
            <a:r>
              <a:rPr lang="en-US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6463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2.6 </a:t>
            </a:r>
            <a:r>
              <a:rPr lang="en-US" sz="4000" dirty="0" err="1" smtClean="0"/>
              <a:t>Verwerkingsopdracht</a:t>
            </a:r>
            <a:r>
              <a:rPr lang="en-US" sz="4000" dirty="0" smtClean="0"/>
              <a:t>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825625"/>
            <a:ext cx="11121571" cy="4351338"/>
          </a:xfrm>
        </p:spPr>
        <p:txBody>
          <a:bodyPr>
            <a:normAutofit/>
          </a:bodyPr>
          <a:lstStyle/>
          <a:p>
            <a:r>
              <a:rPr lang="nl-NL" dirty="0" smtClean="0"/>
              <a:t>Zoek afbeeldingen </a:t>
            </a:r>
            <a:r>
              <a:rPr lang="nl-NL" dirty="0"/>
              <a:t>van verschillende grondstoffen </a:t>
            </a:r>
            <a:r>
              <a:rPr lang="nl-NL" dirty="0" smtClean="0"/>
              <a:t>uit diervoeders.</a:t>
            </a:r>
          </a:p>
          <a:p>
            <a:r>
              <a:rPr lang="nl-NL" dirty="0" smtClean="0"/>
              <a:t>Zet de </a:t>
            </a:r>
            <a:r>
              <a:rPr lang="nl-NL" dirty="0"/>
              <a:t>naam </a:t>
            </a:r>
            <a:r>
              <a:rPr lang="nl-NL" dirty="0" smtClean="0"/>
              <a:t>erbij</a:t>
            </a:r>
            <a:r>
              <a:rPr lang="nl-NL" dirty="0"/>
              <a:t>. </a:t>
            </a:r>
            <a:endParaRPr lang="nl-NL" dirty="0" smtClean="0"/>
          </a:p>
          <a:p>
            <a:r>
              <a:rPr lang="nl-NL" dirty="0" smtClean="0"/>
              <a:t>Verdeel over de 3 groepen: </a:t>
            </a:r>
            <a:r>
              <a:rPr lang="nl-NL" dirty="0"/>
              <a:t>plantaardige, dierlijke en bijproducten. </a:t>
            </a:r>
            <a:endParaRPr lang="nl-NL" dirty="0" smtClean="0"/>
          </a:p>
          <a:p>
            <a:r>
              <a:rPr lang="nl-NL" dirty="0" smtClean="0"/>
              <a:t>Minimaal </a:t>
            </a:r>
            <a:r>
              <a:rPr lang="nl-NL" dirty="0"/>
              <a:t>10 producten per </a:t>
            </a:r>
            <a:r>
              <a:rPr lang="nl-NL" dirty="0" smtClean="0"/>
              <a:t>groep, </a:t>
            </a:r>
            <a:r>
              <a:rPr lang="nl-NL" dirty="0"/>
              <a:t>30 grondstoffen in totaal. </a:t>
            </a:r>
            <a:endParaRPr lang="nl-NL" dirty="0" smtClean="0"/>
          </a:p>
          <a:p>
            <a:r>
              <a:rPr lang="nl-NL" dirty="0" smtClean="0"/>
              <a:t>Vergelijk en bespreek met je studiegenoten.</a:t>
            </a: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Voersoorten</a:t>
            </a:r>
            <a:r>
              <a:rPr lang="en-US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53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2</a:t>
            </a:r>
            <a:r>
              <a:rPr lang="en-US" sz="4000" dirty="0" smtClean="0"/>
              <a:t>. </a:t>
            </a:r>
            <a:r>
              <a:rPr lang="en-US" sz="4000" dirty="0" err="1" smtClean="0"/>
              <a:t>Voersoorten</a:t>
            </a:r>
            <a:r>
              <a:rPr lang="en-US" sz="4000" dirty="0" smtClean="0"/>
              <a:t>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2.2 Soorten diervoeding</a:t>
            </a:r>
          </a:p>
          <a:p>
            <a:pPr marL="0" indent="0">
              <a:buNone/>
            </a:pPr>
            <a:r>
              <a:rPr lang="nl-NL" dirty="0" smtClean="0"/>
              <a:t>2.3 Grondstoffen </a:t>
            </a:r>
          </a:p>
          <a:p>
            <a:pPr marL="0" indent="0">
              <a:buNone/>
            </a:pPr>
            <a:r>
              <a:rPr lang="nl-NL" dirty="0" smtClean="0"/>
              <a:t>2.4 Vogelvoeders</a:t>
            </a:r>
          </a:p>
          <a:p>
            <a:pPr marL="0" indent="0">
              <a:buNone/>
            </a:pPr>
            <a:r>
              <a:rPr lang="nl-NL" dirty="0" smtClean="0"/>
              <a:t>2.5 Voeding </a:t>
            </a:r>
            <a:r>
              <a:rPr lang="nl-NL" dirty="0"/>
              <a:t>vissen en </a:t>
            </a:r>
            <a:r>
              <a:rPr lang="nl-NL" dirty="0" smtClean="0"/>
              <a:t>terrariumdieren</a:t>
            </a:r>
          </a:p>
          <a:p>
            <a:pPr marL="0" indent="0">
              <a:buNone/>
            </a:pPr>
            <a:r>
              <a:rPr lang="nl-NL" dirty="0" smtClean="0"/>
              <a:t>2.6 Verwerkingsopdracht</a:t>
            </a:r>
            <a:endParaRPr lang="en-US" dirty="0" smtClean="0"/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 err="1" smtClean="0"/>
              <a:t>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Voersoorten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935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2.2 </a:t>
            </a:r>
            <a:r>
              <a:rPr lang="en-US" sz="4000" dirty="0" err="1"/>
              <a:t>S</a:t>
            </a:r>
            <a:r>
              <a:rPr lang="en-US" sz="4000" dirty="0" err="1" smtClean="0"/>
              <a:t>oorten</a:t>
            </a:r>
            <a:r>
              <a:rPr lang="en-US" sz="4000" dirty="0" smtClean="0"/>
              <a:t> </a:t>
            </a:r>
            <a:r>
              <a:rPr lang="en-US" sz="4000" dirty="0" err="1" smtClean="0"/>
              <a:t>diervoeding</a:t>
            </a:r>
            <a:r>
              <a:rPr lang="en-US" sz="4000" dirty="0" smtClean="0"/>
              <a:t>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Volledig voer:  afgestemd op behoefte dier</a:t>
            </a:r>
          </a:p>
          <a:p>
            <a:r>
              <a:rPr lang="nl-NL" dirty="0" smtClean="0"/>
              <a:t>Onvolledig voer : heeft aanvulling nodig </a:t>
            </a:r>
          </a:p>
          <a:p>
            <a:endParaRPr lang="nl-NL" dirty="0"/>
          </a:p>
          <a:p>
            <a:r>
              <a:rPr lang="nl-NL" dirty="0" smtClean="0"/>
              <a:t>Ruwvoer: plantaardig, hoge structuurwaarde </a:t>
            </a:r>
          </a:p>
          <a:p>
            <a:r>
              <a:rPr lang="nl-NL" dirty="0" smtClean="0"/>
              <a:t>Krachtvoer: het voer dat geen ruwvoer is</a:t>
            </a:r>
          </a:p>
          <a:p>
            <a:endParaRPr lang="nl-NL" dirty="0"/>
          </a:p>
          <a:p>
            <a:r>
              <a:rPr lang="nl-NL" dirty="0" smtClean="0"/>
              <a:t>Enkelvoudig voer: bestaat uit 1 product</a:t>
            </a:r>
          </a:p>
          <a:p>
            <a:r>
              <a:rPr lang="nl-NL" dirty="0" smtClean="0"/>
              <a:t>Gemengd voer: mengsel </a:t>
            </a:r>
          </a:p>
          <a:p>
            <a:r>
              <a:rPr lang="nl-NL" dirty="0" smtClean="0"/>
              <a:t>Samengesteld voer: grondstoffen verwerkt tot brok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Voersoorten</a:t>
            </a:r>
            <a:r>
              <a:rPr lang="en-US" dirty="0" smtClean="0"/>
              <a:t> </a:t>
            </a:r>
            <a:endParaRPr lang="nl-NL" dirty="0"/>
          </a:p>
        </p:txBody>
      </p:sp>
      <p:pic>
        <p:nvPicPr>
          <p:cNvPr id="1026" name="Picture 2" descr="Z:\Ontwikkelcentrum\oud\Dierverzorging-Voeding\06-illustraties\11_naar beeldbank\illustraties\stock\93007020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8610600" y="1825625"/>
            <a:ext cx="3131282" cy="2348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38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2.2 </a:t>
            </a:r>
            <a:r>
              <a:rPr lang="en-US" sz="4000" dirty="0" err="1"/>
              <a:t>S</a:t>
            </a:r>
            <a:r>
              <a:rPr lang="en-US" sz="4000" dirty="0" err="1" smtClean="0"/>
              <a:t>oorten</a:t>
            </a:r>
            <a:r>
              <a:rPr lang="en-US" sz="4000" dirty="0" smtClean="0"/>
              <a:t> </a:t>
            </a:r>
            <a:r>
              <a:rPr lang="en-US" sz="4000" dirty="0" err="1" smtClean="0"/>
              <a:t>diervoeding</a:t>
            </a:r>
            <a:r>
              <a:rPr lang="en-US" sz="4000" dirty="0" smtClean="0"/>
              <a:t>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Droogvoer: bevat 10% vocht</a:t>
            </a:r>
          </a:p>
          <a:p>
            <a:r>
              <a:rPr lang="nl-NL" dirty="0" err="1" smtClean="0"/>
              <a:t>Halfdroogvoer</a:t>
            </a:r>
            <a:r>
              <a:rPr lang="nl-NL" dirty="0" smtClean="0"/>
              <a:t>: bevat 30% vocht</a:t>
            </a:r>
          </a:p>
          <a:p>
            <a:r>
              <a:rPr lang="nl-NL" dirty="0" smtClean="0"/>
              <a:t>Blikvoer: bevat 70-80%vocht</a:t>
            </a:r>
          </a:p>
          <a:p>
            <a:endParaRPr lang="nl-NL" dirty="0"/>
          </a:p>
          <a:p>
            <a:r>
              <a:rPr lang="nl-NL" dirty="0" smtClean="0"/>
              <a:t>Rauw voedsel: botten en rauw vlees</a:t>
            </a:r>
          </a:p>
          <a:p>
            <a:endParaRPr lang="nl-NL" dirty="0"/>
          </a:p>
          <a:p>
            <a:r>
              <a:rPr lang="nl-NL" dirty="0" smtClean="0"/>
              <a:t>Voedseldieren</a:t>
            </a:r>
            <a:r>
              <a:rPr lang="nl-NL" dirty="0"/>
              <a:t>: </a:t>
            </a:r>
            <a:r>
              <a:rPr lang="nl-NL" dirty="0" smtClean="0"/>
              <a:t>geheel gevoerde dieren (dood/levend)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Voersoorten</a:t>
            </a:r>
            <a:r>
              <a:rPr lang="en-US" dirty="0" smtClean="0"/>
              <a:t> </a:t>
            </a:r>
            <a:endParaRPr lang="nl-NL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 flipH="1">
            <a:off x="8610600" y="1825625"/>
            <a:ext cx="3131282" cy="2348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29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5062" y="365126"/>
            <a:ext cx="10515600" cy="82504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2.2</a:t>
            </a:r>
            <a:r>
              <a:rPr lang="en-US" sz="4000" dirty="0"/>
              <a:t> </a:t>
            </a:r>
            <a:r>
              <a:rPr lang="en-US" sz="4000" dirty="0" err="1"/>
              <a:t>Soorten</a:t>
            </a:r>
            <a:r>
              <a:rPr lang="en-US" sz="4000" dirty="0"/>
              <a:t> </a:t>
            </a:r>
            <a:r>
              <a:rPr lang="en-US" sz="4000" dirty="0" err="1"/>
              <a:t>diervoeding</a:t>
            </a:r>
            <a:r>
              <a:rPr lang="en-US" sz="4000" dirty="0"/>
              <a:t> </a:t>
            </a:r>
            <a:endParaRPr lang="nl-NL" sz="4000" dirty="0"/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0286195"/>
              </p:ext>
            </p:extLst>
          </p:nvPr>
        </p:nvGraphicFramePr>
        <p:xfrm>
          <a:off x="921219" y="1365341"/>
          <a:ext cx="10323286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1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616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608"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Diersoort 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Prooi- of voedseldieren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5856"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Kikkers 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krulvliegen, fruitvliegen, krekels, sprinkhanen, meelwormen, </a:t>
                      </a:r>
                      <a:r>
                        <a:rPr lang="nl-NL" sz="2000" dirty="0" err="1" smtClean="0">
                          <a:latin typeface="Avenir Book"/>
                        </a:rPr>
                        <a:t>buffalowormen</a:t>
                      </a:r>
                      <a:r>
                        <a:rPr lang="nl-NL" sz="2000" dirty="0" smtClean="0">
                          <a:latin typeface="Avenir Book"/>
                        </a:rPr>
                        <a:t>,  </a:t>
                      </a:r>
                      <a:r>
                        <a:rPr lang="nl-NL" sz="2000" dirty="0" err="1" smtClean="0">
                          <a:latin typeface="Avenir Book"/>
                        </a:rPr>
                        <a:t>moriowormen</a:t>
                      </a:r>
                      <a:r>
                        <a:rPr lang="nl-NL" sz="2000" dirty="0" smtClean="0">
                          <a:latin typeface="Avenir Book"/>
                        </a:rPr>
                        <a:t>, regenwormen en muizen (alleen grote kikkers)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08"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Spinnen 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insecten, krekels en muizen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690"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Slangen 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krekels, sprinkhanen, regenwormen, ratten en muizen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5856"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Hagedissen 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krulvliegen, fruitvliegen, krekels, sprinkhanen, meelwormen, </a:t>
                      </a:r>
                      <a:r>
                        <a:rPr lang="nl-NL" sz="2000" dirty="0" err="1" smtClean="0">
                          <a:latin typeface="Avenir Book"/>
                        </a:rPr>
                        <a:t>buffalowormen</a:t>
                      </a:r>
                      <a:r>
                        <a:rPr lang="nl-NL" sz="2000" dirty="0" smtClean="0">
                          <a:latin typeface="Avenir Book"/>
                        </a:rPr>
                        <a:t>,  </a:t>
                      </a:r>
                      <a:r>
                        <a:rPr lang="nl-NL" sz="2000" dirty="0" err="1" smtClean="0">
                          <a:latin typeface="Avenir Book"/>
                        </a:rPr>
                        <a:t>moriowormen</a:t>
                      </a:r>
                      <a:r>
                        <a:rPr lang="nl-NL" sz="2000" dirty="0" smtClean="0">
                          <a:latin typeface="Avenir Book"/>
                        </a:rPr>
                        <a:t>, regenwormen, ratten (alleen grote hagedissen) en muizen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5690"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Schildpadden 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meelwormen, </a:t>
                      </a:r>
                      <a:r>
                        <a:rPr lang="nl-NL" sz="2000" dirty="0" err="1" smtClean="0">
                          <a:latin typeface="Avenir Book"/>
                        </a:rPr>
                        <a:t>buffalowormen</a:t>
                      </a:r>
                      <a:r>
                        <a:rPr lang="nl-NL" sz="2000" dirty="0" smtClean="0">
                          <a:latin typeface="Avenir Book"/>
                        </a:rPr>
                        <a:t>, </a:t>
                      </a:r>
                      <a:r>
                        <a:rPr lang="nl-NL" sz="2000" dirty="0" err="1" smtClean="0">
                          <a:latin typeface="Avenir Book"/>
                        </a:rPr>
                        <a:t>moriowormen</a:t>
                      </a:r>
                      <a:r>
                        <a:rPr lang="nl-NL" sz="2000" dirty="0" smtClean="0">
                          <a:latin typeface="Avenir Book"/>
                        </a:rPr>
                        <a:t> en regenwormen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Voersoorten</a:t>
            </a:r>
            <a:r>
              <a:rPr lang="en-US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9533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2.3 </a:t>
            </a:r>
            <a:r>
              <a:rPr lang="en-US" sz="4000" dirty="0" err="1"/>
              <a:t>G</a:t>
            </a:r>
            <a:r>
              <a:rPr lang="en-US" sz="4000" dirty="0" err="1" smtClean="0"/>
              <a:t>rondstoffen</a:t>
            </a:r>
            <a:r>
              <a:rPr lang="en-US" sz="4000" dirty="0" smtClean="0"/>
              <a:t>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0511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dirty="0" smtClean="0"/>
              <a:t>Grondstoffen: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 smtClean="0"/>
              <a:t>Dierlijke voedermiddelen: afkomstig van dierlijk materiaal  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/>
              <a:t>Plantaardige </a:t>
            </a:r>
            <a:r>
              <a:rPr lang="nl-NL" dirty="0" smtClean="0"/>
              <a:t>voedermiddelen</a:t>
            </a:r>
            <a:r>
              <a:rPr lang="nl-NL" dirty="0"/>
              <a:t>: </a:t>
            </a:r>
            <a:r>
              <a:rPr lang="nl-NL" dirty="0" smtClean="0"/>
              <a:t>granen</a:t>
            </a:r>
            <a:r>
              <a:rPr lang="nl-NL" dirty="0"/>
              <a:t>, peulvruchten en oliehoudende zaden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 smtClean="0"/>
              <a:t>Bijproducten: restanten van voedsel voor mensen 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>
                <a:solidFill>
                  <a:srgbClr val="FF0000"/>
                </a:solidFill>
                <a:hlinkClick r:id="rId2"/>
              </a:rPr>
              <a:t>Video voer herkennen</a:t>
            </a:r>
            <a:endParaRPr lang="nl-NL" dirty="0" smtClean="0">
              <a:solidFill>
                <a:srgbClr val="FF0000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Voersoorten</a:t>
            </a:r>
            <a:r>
              <a:rPr lang="en-US" dirty="0" smtClean="0"/>
              <a:t> </a:t>
            </a:r>
            <a:endParaRPr lang="nl-NL" dirty="0"/>
          </a:p>
        </p:txBody>
      </p:sp>
      <p:pic>
        <p:nvPicPr>
          <p:cNvPr id="2050" name="Picture 2" descr="Z:\Ontwikkelcentrum\oud\Dierverzorging-Voeding\06-illustraties\11_naar beeldbank\illustraties\arkamedia\93007020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49325" y="3613639"/>
            <a:ext cx="4050812" cy="3038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301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2.4 </a:t>
            </a:r>
            <a:r>
              <a:rPr lang="en-US" sz="4000" dirty="0" err="1" smtClean="0"/>
              <a:t>Vogelvoeders</a:t>
            </a:r>
            <a:r>
              <a:rPr lang="en-US" sz="4000" dirty="0" smtClean="0"/>
              <a:t>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 smtClean="0"/>
              <a:t>Zaadmengsels</a:t>
            </a:r>
            <a:r>
              <a:rPr lang="nl-NL" dirty="0" smtClean="0"/>
              <a:t>: 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 smtClean="0"/>
              <a:t>gemengde voeding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 smtClean="0"/>
              <a:t>complete voeding, mits gedoseerd verstrekt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 smtClean="0"/>
              <a:t>selectief eten bij onbeperkt/ ad </a:t>
            </a:r>
            <a:r>
              <a:rPr lang="nl-NL" dirty="0" err="1" smtClean="0"/>
              <a:t>libitum</a:t>
            </a:r>
            <a:r>
              <a:rPr lang="nl-NL" dirty="0"/>
              <a:t> </a:t>
            </a:r>
            <a:r>
              <a:rPr lang="nl-NL" dirty="0" smtClean="0"/>
              <a:t>voederen</a:t>
            </a:r>
          </a:p>
          <a:p>
            <a:endParaRPr lang="nl-NL" dirty="0" smtClean="0"/>
          </a:p>
          <a:p>
            <a:pPr marL="0" indent="0">
              <a:buNone/>
            </a:pPr>
            <a:r>
              <a:rPr lang="nl-NL" b="1" dirty="0" smtClean="0"/>
              <a:t>Korrels/ pellets</a:t>
            </a:r>
            <a:r>
              <a:rPr lang="nl-NL" dirty="0" smtClean="0"/>
              <a:t>: 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 smtClean="0"/>
              <a:t>enkelvoudige voeding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 smtClean="0"/>
              <a:t>complete voeding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 smtClean="0"/>
              <a:t>geen selectie , vroeg laten wennen  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Voersoorten</a:t>
            </a:r>
            <a:r>
              <a:rPr lang="en-US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736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2.4 </a:t>
            </a:r>
            <a:r>
              <a:rPr lang="en-US" dirty="0" err="1" smtClean="0"/>
              <a:t>Vogelvoeders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 err="1" smtClean="0"/>
              <a:t>Eivoer</a:t>
            </a:r>
            <a:r>
              <a:rPr lang="nl-NL" b="1" dirty="0" smtClean="0"/>
              <a:t> 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/>
              <a:t>o</a:t>
            </a:r>
            <a:r>
              <a:rPr lang="nl-NL" dirty="0" smtClean="0"/>
              <a:t>p basis van ei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 smtClean="0"/>
              <a:t>10 % van het rantsoen 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/>
              <a:t>o</a:t>
            </a:r>
            <a:r>
              <a:rPr lang="nl-NL" dirty="0" smtClean="0"/>
              <a:t>m tekorten aan te vullen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/>
              <a:t>a</a:t>
            </a:r>
            <a:r>
              <a:rPr lang="nl-NL" dirty="0" smtClean="0"/>
              <a:t>antrekkelijk maken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b="1" dirty="0" err="1" smtClean="0"/>
              <a:t>Universeelvoer</a:t>
            </a:r>
            <a:r>
              <a:rPr lang="nl-NL" b="1" dirty="0" smtClean="0"/>
              <a:t> 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/>
              <a:t>v</a:t>
            </a:r>
            <a:r>
              <a:rPr lang="nl-NL" dirty="0" smtClean="0"/>
              <a:t>olledige voeding, bestaat </a:t>
            </a:r>
            <a:r>
              <a:rPr lang="nl-NL" dirty="0"/>
              <a:t>uit insecten en </a:t>
            </a:r>
            <a:r>
              <a:rPr lang="nl-NL" dirty="0" smtClean="0"/>
              <a:t>vruchten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/>
              <a:t>g</a:t>
            </a:r>
            <a:r>
              <a:rPr lang="nl-NL" dirty="0" smtClean="0"/>
              <a:t>emengd voer of pellets 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Voersoorten</a:t>
            </a:r>
            <a:r>
              <a:rPr lang="en-US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498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2.5 </a:t>
            </a:r>
            <a:r>
              <a:rPr lang="en-US" sz="4000" dirty="0" err="1" smtClean="0"/>
              <a:t>Voeding</a:t>
            </a:r>
            <a:r>
              <a:rPr lang="en-US" sz="4000" dirty="0" smtClean="0"/>
              <a:t> </a:t>
            </a:r>
            <a:r>
              <a:rPr lang="en-US" sz="4000" dirty="0" err="1"/>
              <a:t>vissen</a:t>
            </a:r>
            <a:r>
              <a:rPr lang="en-US" sz="4000" dirty="0"/>
              <a:t> </a:t>
            </a:r>
            <a:r>
              <a:rPr lang="en-US" sz="4000" dirty="0" err="1"/>
              <a:t>en</a:t>
            </a:r>
            <a:r>
              <a:rPr lang="en-US" sz="4000" dirty="0"/>
              <a:t> </a:t>
            </a:r>
            <a:r>
              <a:rPr lang="en-US" sz="4000" dirty="0" err="1" smtClean="0"/>
              <a:t>terrariumdieren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3538" indent="-363538"/>
            <a:r>
              <a:rPr lang="nl-NL" dirty="0" smtClean="0"/>
              <a:t>Let bij voeren vissen op eetgedrag (waterniveau). </a:t>
            </a:r>
          </a:p>
          <a:p>
            <a:pPr marL="363538" indent="-363538"/>
            <a:r>
              <a:rPr lang="nl-NL" dirty="0" smtClean="0"/>
              <a:t>Voer niet teveel i.v.m. vervuiling. </a:t>
            </a:r>
          </a:p>
          <a:p>
            <a:pPr marL="363538" indent="-363538"/>
            <a:r>
              <a:rPr lang="nl-NL" dirty="0" smtClean="0"/>
              <a:t>Voer gevarieerd. </a:t>
            </a:r>
          </a:p>
          <a:p>
            <a:pPr marL="0" indent="0">
              <a:buNone/>
            </a:pPr>
            <a:endParaRPr lang="nl-NL" dirty="0"/>
          </a:p>
          <a:p>
            <a:pPr marL="363538" indent="-363538"/>
            <a:r>
              <a:rPr lang="nl-NL" dirty="0" smtClean="0"/>
              <a:t>Soorten visvoer: 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 smtClean="0"/>
              <a:t>droogvoer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 smtClean="0"/>
              <a:t>levend voer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 smtClean="0"/>
              <a:t>diepvriesvoer 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 smtClean="0"/>
              <a:t>gevriesdroogd 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 smtClean="0"/>
              <a:t>vis specifiek basisvoer 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Voersoorten</a:t>
            </a:r>
            <a:r>
              <a:rPr lang="en-US" dirty="0" smtClean="0"/>
              <a:t> </a:t>
            </a:r>
            <a:endParaRPr lang="nl-NL" dirty="0"/>
          </a:p>
        </p:txBody>
      </p:sp>
      <p:pic>
        <p:nvPicPr>
          <p:cNvPr id="3074" name="Picture 2" descr="Z:\Ontwikkelcentrum\oud\Dierverzorging-Voeding\06-illustraties\11_naar beeldbank\illustraties\stock\93007020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34261" y="2456921"/>
            <a:ext cx="4416447" cy="331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912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r">
          <a:defRPr sz="1600" dirty="0" smtClean="0">
            <a:solidFill>
              <a:srgbClr val="1F9BDE"/>
            </a:solidFill>
            <a:latin typeface="DIN Condensed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mplate Ontwikkelcentrum" id="{58AA8E0B-BC53-5947-8014-EFF79423B6D5}" vid="{65046F71-7F92-7648-9609-8E30722A779F}"/>
    </a:ext>
  </a:extLst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Ontwikkelcentrum</Template>
  <TotalTime>42</TotalTime>
  <Words>437</Words>
  <Application>Microsoft Office PowerPoint</Application>
  <PresentationFormat>Breedbeeld</PresentationFormat>
  <Paragraphs>117</Paragraphs>
  <Slides>11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11</vt:i4>
      </vt:variant>
    </vt:vector>
  </HeadingPairs>
  <TitlesOfParts>
    <vt:vector size="19" baseType="lpstr">
      <vt:lpstr>Arial</vt:lpstr>
      <vt:lpstr>Avenir Book</vt:lpstr>
      <vt:lpstr>Calibri</vt:lpstr>
      <vt:lpstr>Calibri Light</vt:lpstr>
      <vt:lpstr>DIN Condensed</vt:lpstr>
      <vt:lpstr>Wingdings</vt:lpstr>
      <vt:lpstr>Office-thema</vt:lpstr>
      <vt:lpstr>Aangepast ontwerp</vt:lpstr>
      <vt:lpstr>Module Voeding</vt:lpstr>
      <vt:lpstr>2. Voersoorten </vt:lpstr>
      <vt:lpstr>2.2 Soorten diervoeding </vt:lpstr>
      <vt:lpstr>2.2 Soorten diervoeding </vt:lpstr>
      <vt:lpstr>2.2 Soorten diervoeding </vt:lpstr>
      <vt:lpstr>2.3 Grondstoffen </vt:lpstr>
      <vt:lpstr>2.4 Vogelvoeders </vt:lpstr>
      <vt:lpstr>2.4 Vogelvoeders </vt:lpstr>
      <vt:lpstr>2.5 Voeding vissen en terrariumdieren</vt:lpstr>
      <vt:lpstr>2.5 Voeding vissen en terrariumdieren</vt:lpstr>
      <vt:lpstr>2.6 Verwerkingsopdracht </vt:lpstr>
    </vt:vector>
  </TitlesOfParts>
  <Company>Corporate Desktop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Marian Oskam</dc:creator>
  <cp:lastModifiedBy>Nikki Pots</cp:lastModifiedBy>
  <cp:revision>58</cp:revision>
  <dcterms:created xsi:type="dcterms:W3CDTF">2018-01-29T13:04:35Z</dcterms:created>
  <dcterms:modified xsi:type="dcterms:W3CDTF">2018-09-10T13:20:49Z</dcterms:modified>
</cp:coreProperties>
</file>